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76" r:id="rId11"/>
    <p:sldId id="264" r:id="rId12"/>
    <p:sldId id="277" r:id="rId13"/>
    <p:sldId id="265" r:id="rId14"/>
    <p:sldId id="266" r:id="rId15"/>
    <p:sldId id="267" r:id="rId16"/>
    <p:sldId id="288" r:id="rId17"/>
    <p:sldId id="268" r:id="rId18"/>
    <p:sldId id="281" r:id="rId19"/>
    <p:sldId id="269" r:id="rId20"/>
    <p:sldId id="270" r:id="rId21"/>
    <p:sldId id="271" r:id="rId22"/>
    <p:sldId id="289" r:id="rId23"/>
    <p:sldId id="290" r:id="rId24"/>
    <p:sldId id="291" r:id="rId25"/>
    <p:sldId id="272" r:id="rId26"/>
    <p:sldId id="285" r:id="rId27"/>
    <p:sldId id="287" r:id="rId28"/>
    <p:sldId id="286" r:id="rId2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GRAFICAS%20TRANSPARENCIA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D.A.R.E.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Hoja1!$C$8:$C$20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Hoja1!$D$8:$D$20</c:f>
              <c:numCache>
                <c:formatCode>General</c:formatCode>
                <c:ptCount val="13"/>
                <c:pt idx="0">
                  <c:v>428</c:v>
                </c:pt>
                <c:pt idx="1">
                  <c:v>206</c:v>
                </c:pt>
                <c:pt idx="2">
                  <c:v>144</c:v>
                </c:pt>
                <c:pt idx="3">
                  <c:v>105</c:v>
                </c:pt>
                <c:pt idx="4">
                  <c:v>224</c:v>
                </c:pt>
                <c:pt idx="5">
                  <c:v>443</c:v>
                </c:pt>
                <c:pt idx="6">
                  <c:v>0</c:v>
                </c:pt>
                <c:pt idx="7">
                  <c:v>0</c:v>
                </c:pt>
                <c:pt idx="8">
                  <c:v>561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6358952"/>
        <c:axId val="406359344"/>
        <c:axId val="0"/>
      </c:bar3DChart>
      <c:catAx>
        <c:axId val="40635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6359344"/>
        <c:crosses val="autoZero"/>
        <c:auto val="1"/>
        <c:lblAlgn val="ctr"/>
        <c:lblOffset val="100"/>
        <c:noMultiLvlLbl val="0"/>
      </c:catAx>
      <c:valAx>
        <c:axId val="40635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358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Limpieza</a:t>
            </a:r>
            <a:r>
              <a:rPr lang="es-MX" baseline="0"/>
              <a:t> de Plazas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11303824"/>
        <c:axId val="411305392"/>
        <c:axId val="0"/>
      </c:bar3DChart>
      <c:catAx>
        <c:axId val="41130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1305392"/>
        <c:crosses val="autoZero"/>
        <c:auto val="1"/>
        <c:lblAlgn val="ctr"/>
        <c:lblOffset val="100"/>
        <c:noMultiLvlLbl val="0"/>
      </c:catAx>
      <c:valAx>
        <c:axId val="411305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130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Educacion</a:t>
            </a:r>
            <a:r>
              <a:rPr lang="es-MX" baseline="0"/>
              <a:t> Vial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396</c:v>
                </c:pt>
                <c:pt idx="1">
                  <c:v>406</c:v>
                </c:pt>
                <c:pt idx="2">
                  <c:v>945</c:v>
                </c:pt>
                <c:pt idx="3">
                  <c:v>278</c:v>
                </c:pt>
                <c:pt idx="4">
                  <c:v>539</c:v>
                </c:pt>
                <c:pt idx="5">
                  <c:v>675</c:v>
                </c:pt>
                <c:pt idx="6">
                  <c:v>0</c:v>
                </c:pt>
                <c:pt idx="7">
                  <c:v>0</c:v>
                </c:pt>
                <c:pt idx="8">
                  <c:v>472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6366008"/>
        <c:axId val="406361696"/>
        <c:axId val="0"/>
      </c:bar3DChart>
      <c:catAx>
        <c:axId val="40636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6361696"/>
        <c:crosses val="autoZero"/>
        <c:auto val="1"/>
        <c:lblAlgn val="ctr"/>
        <c:lblOffset val="100"/>
        <c:noMultiLvlLbl val="0"/>
      </c:catAx>
      <c:valAx>
        <c:axId val="406361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36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Operacion</a:t>
            </a:r>
            <a:r>
              <a:rPr lang="es-MX" baseline="0"/>
              <a:t> Mochila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2021</c:v>
                </c:pt>
                <c:pt idx="1">
                  <c:v>3844</c:v>
                </c:pt>
                <c:pt idx="2">
                  <c:v>2769</c:v>
                </c:pt>
                <c:pt idx="3">
                  <c:v>2001</c:v>
                </c:pt>
                <c:pt idx="4">
                  <c:v>791</c:v>
                </c:pt>
                <c:pt idx="5">
                  <c:v>736</c:v>
                </c:pt>
                <c:pt idx="6">
                  <c:v>0</c:v>
                </c:pt>
                <c:pt idx="7">
                  <c:v>0</c:v>
                </c:pt>
                <c:pt idx="8">
                  <c:v>1676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6360912"/>
        <c:axId val="406361304"/>
        <c:axId val="0"/>
      </c:bar3DChart>
      <c:catAx>
        <c:axId val="40636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6361304"/>
        <c:crosses val="autoZero"/>
        <c:auto val="1"/>
        <c:lblAlgn val="ctr"/>
        <c:lblOffset val="100"/>
        <c:noMultiLvlLbl val="0"/>
      </c:catAx>
      <c:valAx>
        <c:axId val="406361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36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Platicas</a:t>
            </a:r>
            <a:r>
              <a:rPr lang="es-MX" baseline="0" dirty="0" smtClean="0"/>
              <a:t> Preventivas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5842</c:v>
                </c:pt>
                <c:pt idx="1">
                  <c:v>7459</c:v>
                </c:pt>
                <c:pt idx="2">
                  <c:v>10018</c:v>
                </c:pt>
                <c:pt idx="3">
                  <c:v>6395</c:v>
                </c:pt>
                <c:pt idx="4">
                  <c:v>7285</c:v>
                </c:pt>
                <c:pt idx="5">
                  <c:v>4461</c:v>
                </c:pt>
                <c:pt idx="6">
                  <c:v>0</c:v>
                </c:pt>
                <c:pt idx="7">
                  <c:v>0</c:v>
                </c:pt>
                <c:pt idx="8">
                  <c:v>7047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4808"/>
        <c:axId val="407913632"/>
        <c:axId val="0"/>
      </c:bar3DChart>
      <c:catAx>
        <c:axId val="40791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3632"/>
        <c:crosses val="autoZero"/>
        <c:auto val="1"/>
        <c:lblAlgn val="ctr"/>
        <c:lblOffset val="100"/>
        <c:noMultiLvlLbl val="0"/>
      </c:catAx>
      <c:valAx>
        <c:axId val="407913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Taller</a:t>
            </a:r>
            <a:r>
              <a:rPr lang="es-MX" baseline="0"/>
              <a:t> para Padres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517</c:v>
                </c:pt>
                <c:pt idx="1">
                  <c:v>492</c:v>
                </c:pt>
                <c:pt idx="2">
                  <c:v>378</c:v>
                </c:pt>
                <c:pt idx="3">
                  <c:v>350</c:v>
                </c:pt>
                <c:pt idx="4">
                  <c:v>366</c:v>
                </c:pt>
                <c:pt idx="5">
                  <c:v>266</c:v>
                </c:pt>
                <c:pt idx="6">
                  <c:v>0</c:v>
                </c:pt>
                <c:pt idx="7">
                  <c:v>0</c:v>
                </c:pt>
                <c:pt idx="8">
                  <c:v>221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7160"/>
        <c:axId val="407912848"/>
        <c:axId val="0"/>
      </c:bar3DChart>
      <c:catAx>
        <c:axId val="40791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2848"/>
        <c:crosses val="autoZero"/>
        <c:auto val="1"/>
        <c:lblAlgn val="ctr"/>
        <c:lblOffset val="100"/>
        <c:noMultiLvlLbl val="0"/>
      </c:catAx>
      <c:valAx>
        <c:axId val="407912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7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CAIPA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Hoja1!$C$145:$C$157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Hoja1!$D$145:$D$157</c:f>
              <c:numCache>
                <c:formatCode>General</c:formatCode>
                <c:ptCount val="13"/>
                <c:pt idx="0">
                  <c:v>167</c:v>
                </c:pt>
                <c:pt idx="1">
                  <c:v>166</c:v>
                </c:pt>
                <c:pt idx="2">
                  <c:v>170</c:v>
                </c:pt>
                <c:pt idx="3">
                  <c:v>157</c:v>
                </c:pt>
                <c:pt idx="4">
                  <c:v>171</c:v>
                </c:pt>
                <c:pt idx="5">
                  <c:v>133</c:v>
                </c:pt>
                <c:pt idx="6">
                  <c:v>116</c:v>
                </c:pt>
                <c:pt idx="7">
                  <c:v>122</c:v>
                </c:pt>
                <c:pt idx="8">
                  <c:v>149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5200"/>
        <c:axId val="407917552"/>
        <c:axId val="0"/>
      </c:bar3DChart>
      <c:catAx>
        <c:axId val="40791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7552"/>
        <c:crosses val="autoZero"/>
        <c:auto val="1"/>
        <c:lblAlgn val="ctr"/>
        <c:lblOffset val="100"/>
        <c:noMultiLvlLbl val="0"/>
      </c:catAx>
      <c:valAx>
        <c:axId val="407917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Campamentos</a:t>
            </a:r>
            <a:r>
              <a:rPr lang="es-MX" baseline="0"/>
              <a:t> de Verano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53</c:v>
                </c:pt>
                <c:pt idx="7">
                  <c:v>11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5984"/>
        <c:axId val="407916376"/>
        <c:axId val="0"/>
      </c:bar3DChart>
      <c:catAx>
        <c:axId val="4079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6376"/>
        <c:crosses val="autoZero"/>
        <c:auto val="1"/>
        <c:lblAlgn val="ctr"/>
        <c:lblOffset val="100"/>
        <c:noMultiLvlLbl val="0"/>
      </c:catAx>
      <c:valAx>
        <c:axId val="407916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FORTASEG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Hoja1!$C$226:$C$232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ANUAL</c:v>
                </c:pt>
              </c:strCache>
            </c:strRef>
          </c:cat>
          <c:val>
            <c:numRef>
              <c:f>Hoja1!$D$226:$D$232</c:f>
              <c:numCache>
                <c:formatCode>General</c:formatCode>
                <c:ptCount val="7"/>
                <c:pt idx="0">
                  <c:v>0</c:v>
                </c:pt>
                <c:pt idx="1">
                  <c:v>128</c:v>
                </c:pt>
                <c:pt idx="2">
                  <c:v>162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0496"/>
        <c:axId val="407912064"/>
        <c:axId val="0"/>
      </c:bar3DChart>
      <c:catAx>
        <c:axId val="40791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2064"/>
        <c:crosses val="autoZero"/>
        <c:auto val="1"/>
        <c:lblAlgn val="ctr"/>
        <c:lblOffset val="100"/>
        <c:noMultiLvlLbl val="0"/>
      </c:catAx>
      <c:valAx>
        <c:axId val="407912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PRONAPRED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Hoja1!$C$226:$C$232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ANUAL</c:v>
                </c:pt>
              </c:strCache>
            </c:strRef>
          </c:cat>
          <c:val>
            <c:numRef>
              <c:f>Hoja1!$D$226:$D$232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76"/>
        <c:shape val="cylinder"/>
        <c:axId val="407911280"/>
        <c:axId val="407912456"/>
        <c:axId val="0"/>
      </c:bar3DChart>
      <c:catAx>
        <c:axId val="40791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7912456"/>
        <c:crosses val="autoZero"/>
        <c:auto val="1"/>
        <c:lblAlgn val="ctr"/>
        <c:lblOffset val="100"/>
        <c:noMultiLvlLbl val="0"/>
      </c:catAx>
      <c:valAx>
        <c:axId val="407912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91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052736"/>
            <a:ext cx="734035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Social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VI,VII,XVI-A,XX,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XXXI,XXXIX-A,LIII-A,LIII-B,LIII-C,LII-D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2018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662453"/>
              </p:ext>
            </p:extLst>
          </p:nvPr>
        </p:nvGraphicFramePr>
        <p:xfrm>
          <a:off x="407368" y="476672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7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rgbClr val="92D050"/>
                </a:solidFill>
              </a:rPr>
              <a:t>Talleres para padres</a:t>
            </a:r>
            <a:endParaRPr lang="es-MX" sz="4800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708473"/>
              </p:ext>
            </p:extLst>
          </p:nvPr>
        </p:nvGraphicFramePr>
        <p:xfrm>
          <a:off x="479376" y="476672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100724" cy="224701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</a:rPr>
              <a:t>Eventos de Prevención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1902092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Generar una estrategia de comunicación para prevenir la violencia contra las mujeres.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 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genero, brindando la información necesaria para su detección, prevención y erradicación, 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través de dinámicas para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400" y="6206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Encuentro infantil y futbol.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210192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Fomentar el deporte como actividad preventiva, con el objetivo de </a:t>
            </a:r>
            <a:r>
              <a:rPr lang="es-MX" dirty="0" smtClean="0"/>
              <a:t>canalizar sus </a:t>
            </a:r>
            <a:r>
              <a:rPr lang="es-MX" dirty="0"/>
              <a:t>emociones, en conjunto con el desarrollo de sus habilidades sociales.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63676" y="210192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</a:t>
            </a:r>
            <a:r>
              <a:rPr lang="es-MX" dirty="0" smtClean="0"/>
              <a:t>sociales en los jóvenes.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279576" y="450912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el deporte  y la sana convivencia en los niños y jóvenes a través de torneos.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CAIPA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Total de beneficiados 2017: 124 pacientes. 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455517"/>
              </p:ext>
            </p:extLst>
          </p:nvPr>
        </p:nvGraphicFramePr>
        <p:xfrm>
          <a:off x="407368" y="332656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81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Campamentos de Verano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talleres, deportes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439483"/>
              </p:ext>
            </p:extLst>
          </p:nvPr>
        </p:nvGraphicFramePr>
        <p:xfrm>
          <a:off x="407368" y="404664"/>
          <a:ext cx="9217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023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Ferias de Prevención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31504" y="2090569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Orientar a través de juegos didácticos a los alumnos sobre la prevención de problemáticas actuales.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23992" y="2090569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sobre prevención.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31504" y="4365104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prevención a través de dinámicas, juegos y retos, donde los adolescentes pueden aprender y divertirse al mismo tiempo.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0928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Operación Mochila.</a:t>
            </a:r>
          </a:p>
          <a:p>
            <a:r>
              <a:rPr lang="es-MX" dirty="0" smtClean="0"/>
              <a:t>Platicas Preventivas</a:t>
            </a:r>
            <a:r>
              <a:rPr lang="es-MX" dirty="0" smtClean="0"/>
              <a:t>.</a:t>
            </a:r>
            <a:endParaRPr lang="es-MX" dirty="0" smtClean="0"/>
          </a:p>
          <a:p>
            <a:r>
              <a:rPr lang="es-MX" dirty="0" smtClean="0"/>
              <a:t>Talleres para padres de familia.</a:t>
            </a:r>
          </a:p>
          <a:p>
            <a:r>
              <a:rPr lang="es-MX" dirty="0" smtClean="0"/>
              <a:t>Eventos de Prevención del Delito.</a:t>
            </a:r>
          </a:p>
          <a:p>
            <a:r>
              <a:rPr lang="es-MX" dirty="0" smtClean="0"/>
              <a:t>Encuentro Infantil y fut bol para la convocatoria.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Feria de Prevención.</a:t>
            </a:r>
          </a:p>
          <a:p>
            <a:r>
              <a:rPr lang="es-MX" dirty="0" smtClean="0"/>
              <a:t>Rescate de espacios públicos.</a:t>
            </a:r>
          </a:p>
          <a:p>
            <a:r>
              <a:rPr lang="es-MX" dirty="0" smtClean="0"/>
              <a:t>FORTASEG 2018.</a:t>
            </a:r>
          </a:p>
          <a:p>
            <a:r>
              <a:rPr lang="es-ES" dirty="0" smtClean="0"/>
              <a:t>PRONAPRED 2018.</a:t>
            </a:r>
            <a:endParaRPr lang="es-MX" dirty="0" smtClean="0"/>
          </a:p>
          <a:p>
            <a:r>
              <a:rPr lang="es-MX" dirty="0" smtClean="0"/>
              <a:t>Limpieza de plazas.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Rescate de espacios públicos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227700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Limpiar y pintar plazas, así como plantar árboles y plantas 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77658" y="22277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prevención Situacional.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renovación 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espacios públicos,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fomentando la participación ciudadana y aumentando la seguridad de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FORTASEG 2018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628800"/>
            <a:ext cx="45365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y orientar el desarrollo armónico de los jóvenes a través de una estrategia integral que fortalezca y promueva su papel como agentes de cambio social en su comunidad y ayude a prevenir situaciones de violencia y delincuencia.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la participación y organización de las mujeres a través de la conformación de redes comunitarias que fomenten la solidaridad y seguridad ciudadana, para prevenir la violencia de genero.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00341" y="1630681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situaciones de delincuencia.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Conformar una red comunitaria entre mujeres para el apoyo mutuo.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75520" y="501317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programa se lleva a cabo en colonias con problemas relacionados a la violencia de genero y en colonias donde surgen problemas entre jóvenes de pandillas o con algún conflicto con la ley, quienes reciben cursos y talleres. 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277582"/>
              </p:ext>
            </p:extLst>
          </p:nvPr>
        </p:nvGraphicFramePr>
        <p:xfrm>
          <a:off x="479376" y="476672"/>
          <a:ext cx="907300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21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PRONAPRED 2018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0" indent="0" algn="just">
              <a:buNone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Atender los factores de riesgo, de protección vinculados a la violencia y la delincuencia, para a su vez mejorar la seguridad pública mediante: Competencias ciudadanas para la prevención social y La prevención de las violencias y la delincuencia.</a:t>
            </a:r>
          </a:p>
          <a:p>
            <a:pPr algn="ctr">
              <a:buNone/>
            </a:pP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marL="0" indent="0" algn="just">
              <a:buNone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El programa consiste en la implementación de estrategias de prevención social que atienden los problemas desde la raíz. Actúa de forma complementaria con las estrategias de contención y control, ejercidas por el estado e incorpora la participación activa y decidida de todos los actores de nuestra sociedad en su diseño, implementación y evaluación adoptando así un enfoque integral de seguridad ciudadana.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6286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544921"/>
              </p:ext>
            </p:extLst>
          </p:nvPr>
        </p:nvGraphicFramePr>
        <p:xfrm>
          <a:off x="479376" y="260648"/>
          <a:ext cx="91450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01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plazas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plazas 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plazas,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22899"/>
              </p:ext>
            </p:extLst>
          </p:nvPr>
        </p:nvGraphicFramePr>
        <p:xfrm>
          <a:off x="407368" y="332656"/>
          <a:ext cx="93610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87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Social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Social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8888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r>
              <a:rPr lang="es-MX" sz="2800" dirty="0" smtClean="0"/>
              <a:t>Ext: 121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rgbClr val="92D050"/>
                </a:solidFill>
              </a:rPr>
              <a:t>    D.A.R.E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897093"/>
              </p:ext>
            </p:extLst>
          </p:nvPr>
        </p:nvGraphicFramePr>
        <p:xfrm>
          <a:off x="335360" y="260648"/>
          <a:ext cx="892899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723725"/>
              </p:ext>
            </p:extLst>
          </p:nvPr>
        </p:nvGraphicFramePr>
        <p:xfrm>
          <a:off x="335360" y="332656"/>
          <a:ext cx="907300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Operación Mochila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6793"/>
              </p:ext>
            </p:extLst>
          </p:nvPr>
        </p:nvGraphicFramePr>
        <p:xfrm>
          <a:off x="407368" y="404664"/>
          <a:ext cx="91450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Conferencias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1189</Words>
  <Application>Microsoft Office PowerPoint</Application>
  <PresentationFormat>Panorámica</PresentationFormat>
  <Paragraphs>200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Faceta</vt:lpstr>
      <vt:lpstr>    Prevención Social del Delito, Juárez, N.L.</vt:lpstr>
      <vt:lpstr>Programas de Prevención Social del Delito Juárez, N.L. </vt:lpstr>
      <vt:lpstr>    D.A.R.E</vt:lpstr>
      <vt:lpstr>Presentación de PowerPoint</vt:lpstr>
      <vt:lpstr>Educación Vial</vt:lpstr>
      <vt:lpstr>Presentación de PowerPoint</vt:lpstr>
      <vt:lpstr>Operación Mochila</vt:lpstr>
      <vt:lpstr>Presentación de PowerPoint</vt:lpstr>
      <vt:lpstr>Conferencias</vt:lpstr>
      <vt:lpstr>Presentación de PowerPoint</vt:lpstr>
      <vt:lpstr>Talleres para padres</vt:lpstr>
      <vt:lpstr>Presentación de PowerPoint</vt:lpstr>
      <vt:lpstr>Eventos de Prevención</vt:lpstr>
      <vt:lpstr>Encuentro infantil y futbol.</vt:lpstr>
      <vt:lpstr>CAIPA</vt:lpstr>
      <vt:lpstr>Presentación de PowerPoint</vt:lpstr>
      <vt:lpstr>Campamentos de Verano</vt:lpstr>
      <vt:lpstr>Presentación de PowerPoint</vt:lpstr>
      <vt:lpstr>Ferias de Prevención</vt:lpstr>
      <vt:lpstr>Rescate de espacios públicos</vt:lpstr>
      <vt:lpstr>FORTASEG 2018</vt:lpstr>
      <vt:lpstr>Presentación de PowerPoint</vt:lpstr>
      <vt:lpstr>PRONAPRED 2018</vt:lpstr>
      <vt:lpstr>Presentación de PowerPoint</vt:lpstr>
      <vt:lpstr>Limpieza de plazas</vt:lpstr>
      <vt:lpstr>Presentación de PowerPoint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PREVENCION</cp:lastModifiedBy>
  <cp:revision>79</cp:revision>
  <dcterms:created xsi:type="dcterms:W3CDTF">2018-06-16T14:53:08Z</dcterms:created>
  <dcterms:modified xsi:type="dcterms:W3CDTF">2018-10-05T16:36:24Z</dcterms:modified>
</cp:coreProperties>
</file>